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6858000" cy="9144000"/>
  <p:embeddedFontLst>
    <p:embeddedFont>
      <p:font typeface="Inter" panose="02000503000000020004"/>
      <p:regular r:id="rId18"/>
    </p:embeddedFont>
    <p:embeddedFont>
      <p:font typeface="Inter Black" panose="02000503000000020004"/>
      <p:regular r:id="rId19"/>
    </p:embeddedFont>
    <p:embeddedFont>
      <p:font typeface="Inter SemiBold" panose="02000503000000020004"/>
      <p:regular r:id="rId20"/>
    </p:embeddedFont>
    <p:embeddedFont>
      <p:font typeface="Inter Light" panose="02000503000000020004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7" userDrawn="1">
          <p15:clr>
            <a:srgbClr val="A4A3A4"/>
          </p15:clr>
        </p15:guide>
        <p15:guide id="2" pos="2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7"/>
        <p:guide pos="28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e3cb72c7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e3cb72c7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3cb72c79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e3cb72c79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e3cb72c79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e3cb72c79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e3cb72c79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e3cb72c79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3cb72c79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3cb72c79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e3cb72c79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e3cb72c79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e3cb72c79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e3cb72c79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e3cb72c79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e3cb72c79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3cb72c79_0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e3cb72c79_0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3cb72c79_0_2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e3cb72c79_0_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 panose="02000503000000020004"/>
              <a:buNone/>
              <a:defRPr sz="3500" b="0"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 panose="02000503000000020004"/>
              <a:buNone/>
              <a:defRPr sz="1700">
                <a:solidFill>
                  <a:srgbClr val="666666"/>
                </a:solidFill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4428950" y="0"/>
            <a:ext cx="4715052" cy="5103374"/>
            <a:chOff x="4428950" y="0"/>
            <a:chExt cx="4715052" cy="5103374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2"/>
            <a:srcRect l="64633" r="2375"/>
            <a:stretch>
              <a:fillRect/>
            </a:stretch>
          </p:blipFill>
          <p:spPr>
            <a:xfrm>
              <a:off x="7188401" y="32700"/>
              <a:ext cx="1955601" cy="50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 rotWithShape="1">
            <a:blip r:embed="rId3"/>
            <a:srcRect l="8550"/>
            <a:stretch>
              <a:fillRect/>
            </a:stretch>
          </p:blipFill>
          <p:spPr>
            <a:xfrm>
              <a:off x="4428950" y="0"/>
              <a:ext cx="2671900" cy="5070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pictur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 panose="02000503000000020004"/>
              <a:buNone/>
              <a:defRPr sz="3500" b="0"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" name="Google Shape;65;p15"/>
          <p:cNvSpPr txBox="1"/>
          <p:nvPr>
            <p:ph type="subTitle" idx="1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 panose="02000503000000020004"/>
              <a:buNone/>
              <a:defRPr sz="1700">
                <a:solidFill>
                  <a:srgbClr val="666666"/>
                </a:solidFill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 panose="02000503000000020004"/>
              <a:buNone/>
              <a:defRPr sz="1700">
                <a:latin typeface="Inter SemiBold" panose="02000503000000020004"/>
                <a:ea typeface="Inter SemiBold" panose="02000503000000020004"/>
                <a:cs typeface="Inter SemiBold" panose="02000503000000020004"/>
                <a:sym typeface="Inter SemiBold" panose="02000503000000020004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 panose="02000503000000020004"/>
              <a:buNone/>
              <a:defRPr sz="3300" b="0">
                <a:solidFill>
                  <a:srgbClr val="4D04C4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body" idx="1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body" idx="2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out logo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CF5E8"/>
              </a:highlight>
            </a:endParaRPr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Inter" panose="02000503000000020004"/>
              <a:buNone/>
              <a:defRPr sz="4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type="subTitle" idx="1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presentation slid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 panose="02000503000000020004"/>
              <a:buNone/>
              <a:defRPr sz="28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" name="Google Shape;53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 panose="02000503000000020004"/>
              <a:buChar char="●"/>
              <a:defRPr sz="13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lvl="2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●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●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○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 panose="02000503000000020004"/>
              <a:buChar char="■"/>
              <a:def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5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5.xml"/><Relationship Id="rId11" Type="http://schemas.openxmlformats.org/officeDocument/2006/relationships/image" Target="../media/image31.png"/><Relationship Id="rId10" Type="http://schemas.openxmlformats.org/officeDocument/2006/relationships/image" Target="../media/image23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3.png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KPIs - data sources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1003275"/>
            <a:ext cx="8520600" cy="20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instructions: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To complete this challenge, you need to </a:t>
            </a:r>
            <a:r>
              <a:rPr lang="en-GB" sz="1000" b="1" u="sng">
                <a:solidFill>
                  <a:srgbClr val="4D04C4"/>
                </a:solidFill>
                <a:highlight>
                  <a:schemeClr val="lt1"/>
                </a:highlight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make a copy of these slides in your own Drive (File &gt; Make a copy &gt; Entire presentation ). </a:t>
            </a:r>
            <a:endParaRPr sz="1000" b="1" u="sng">
              <a:solidFill>
                <a:srgbClr val="4D04C4"/>
              </a:solidFill>
              <a:highlight>
                <a:schemeClr val="lt1"/>
              </a:highlight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</a:t>
            </a: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ou will find 3 diagrams representing different business models. On each diagram, you need to determine the data necessary to </a:t>
            </a: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calculate the KPIs and determine their position in the business chain. Write the required data sources in the orange boxes 		</a:t>
            </a: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on the slides. </a:t>
            </a: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8030576" y="229365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27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Lecture reminder: objectives of the finance team - order model</a:t>
            </a:r>
            <a:endParaRPr sz="21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Ensure the company is financially healthy, with sufficient cash flow and profitability</a:t>
            </a:r>
            <a:endParaRPr sz="11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Mission</a:t>
            </a:r>
            <a:endParaRPr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Manage the company’s financial statements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Monitor the profitability, financial and cash-in/cash-out performance, with reliable data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Optimize the cost structure</a:t>
            </a:r>
            <a:endParaRPr sz="11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Data use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name="adj" fmla="val 8152"/>
            </a:avLst>
          </a:prstGeom>
          <a:solidFill>
            <a:srgbClr val="8E7CC3"/>
          </a:solidFill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How to measure: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KPIs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Examples of sources</a:t>
            </a:r>
            <a:endParaRPr sz="1300">
              <a:solidFill>
                <a:srgbClr val="666666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1" name="Google Shape;131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Turnover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Orders,</a:t>
            </a:r>
            <a:endParaRPr sz="120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Average basket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 price,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Operations costs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Ads costs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Gross margin, Operating margin rate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7"/>
          <p:cNvGrpSpPr/>
          <p:nvPr/>
        </p:nvGrpSpPr>
        <p:grpSpPr>
          <a:xfrm>
            <a:off x="1927625" y="3708125"/>
            <a:ext cx="1230900" cy="357000"/>
            <a:chOff x="2059600" y="4065200"/>
            <a:chExt cx="1230900" cy="357000"/>
          </a:xfrm>
        </p:grpSpPr>
        <p:sp>
          <p:nvSpPr>
            <p:cNvPr id="140" name="Google Shape;140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Sales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1" name="Google Shape;141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7"/>
          <p:cNvGrpSpPr/>
          <p:nvPr/>
        </p:nvGrpSpPr>
        <p:grpSpPr>
          <a:xfrm>
            <a:off x="4653350" y="4319500"/>
            <a:ext cx="1230900" cy="357000"/>
            <a:chOff x="2059600" y="4065200"/>
            <a:chExt cx="1230900" cy="357000"/>
          </a:xfrm>
        </p:grpSpPr>
        <p:sp>
          <p:nvSpPr>
            <p:cNvPr id="143" name="Google Shape;143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Operations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4" name="Google Shape;144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7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46" name="Google Shape;146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Purchasing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47" name="Google Shape;147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7"/>
          <p:cNvGrpSpPr/>
          <p:nvPr/>
        </p:nvGrpSpPr>
        <p:grpSpPr>
          <a:xfrm>
            <a:off x="3290488" y="3708125"/>
            <a:ext cx="1230900" cy="357000"/>
            <a:chOff x="2059600" y="4065200"/>
            <a:chExt cx="1230900" cy="357000"/>
          </a:xfrm>
        </p:grpSpPr>
        <p:sp>
          <p:nvSpPr>
            <p:cNvPr id="149" name="Google Shape;149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Sales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0" name="Google Shape;150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27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52" name="Google Shape;152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3" name="Google Shape;153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7"/>
          <p:cNvGrpSpPr/>
          <p:nvPr/>
        </p:nvGrpSpPr>
        <p:grpSpPr>
          <a:xfrm>
            <a:off x="7379038" y="3708125"/>
            <a:ext cx="1230900" cy="357000"/>
            <a:chOff x="2059600" y="4065200"/>
            <a:chExt cx="1230900" cy="357000"/>
          </a:xfrm>
        </p:grpSpPr>
        <p:sp>
          <p:nvSpPr>
            <p:cNvPr id="155" name="Google Shape;155;p27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Refunds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56" name="Google Shape;156;p2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7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066450" y="469551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77922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066413" y="2404050"/>
            <a:ext cx="404774" cy="4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429287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336875" y="847400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Ensure the company is financially healthy, with sufficient cash flow and profitability</a:t>
            </a:r>
            <a:endParaRPr sz="1100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36875" y="847388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Mission</a:t>
            </a:r>
            <a:endParaRPr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075" y="993276"/>
            <a:ext cx="308250" cy="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336875" y="1549472"/>
            <a:ext cx="8273100" cy="60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Manage the company’s financial statements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Monitor the profitability, financial and cash-in/cash-out performance, with reliable data</a:t>
            </a:r>
            <a:endParaRPr sz="11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13500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Optimize the cost structure</a:t>
            </a:r>
            <a:endParaRPr sz="1100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36875" y="1549472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4D04C4"/>
          </a:solidFill>
          <a:ln w="19050" cap="flat" cmpd="sng">
            <a:solidFill>
              <a:srgbClr val="4D04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Data use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36875" y="2251556"/>
            <a:ext cx="1320900" cy="1252500"/>
          </a:xfrm>
          <a:prstGeom prst="roundRect">
            <a:avLst>
              <a:gd name="adj" fmla="val 8152"/>
            </a:avLst>
          </a:prstGeom>
          <a:solidFill>
            <a:srgbClr val="8E7CC3"/>
          </a:solidFill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How to measure: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8F9FA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KPIs</a:t>
            </a:r>
            <a:endParaRPr sz="1300">
              <a:solidFill>
                <a:srgbClr val="F8F9FA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6875" y="3708225"/>
            <a:ext cx="1320900" cy="600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Examples of sources</a:t>
            </a:r>
            <a:endParaRPr sz="1300">
              <a:solidFill>
                <a:srgbClr val="666666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400800" y="3606141"/>
            <a:ext cx="81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88" y="1680504"/>
            <a:ext cx="308250" cy="3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25" y="2477132"/>
            <a:ext cx="308250" cy="2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192762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Annual Recurring Revenue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290488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Monthly Recurring Revenue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653350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Payroll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6016213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Inventory Turnover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379075" y="2815375"/>
            <a:ext cx="1230900" cy="6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Gross margin, Operating margin rate</a:t>
            </a:r>
            <a:endParaRPr sz="120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4070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8"/>
          <p:cNvGrpSpPr/>
          <p:nvPr/>
        </p:nvGrpSpPr>
        <p:grpSpPr>
          <a:xfrm>
            <a:off x="1927625" y="3708125"/>
            <a:ext cx="1320900" cy="357000"/>
            <a:chOff x="2059600" y="4065200"/>
            <a:chExt cx="1320900" cy="357000"/>
          </a:xfrm>
        </p:grpSpPr>
        <p:sp>
          <p:nvSpPr>
            <p:cNvPr id="188" name="Google Shape;188;p28"/>
            <p:cNvSpPr/>
            <p:nvPr/>
          </p:nvSpPr>
          <p:spPr>
            <a:xfrm>
              <a:off x="2059600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Subscriptions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89" name="Google Shape;189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8"/>
          <p:cNvGrpSpPr/>
          <p:nvPr/>
        </p:nvGrpSpPr>
        <p:grpSpPr>
          <a:xfrm>
            <a:off x="4653350" y="3708125"/>
            <a:ext cx="1230900" cy="357000"/>
            <a:chOff x="2059600" y="4065200"/>
            <a:chExt cx="1230900" cy="357000"/>
          </a:xfrm>
        </p:grpSpPr>
        <p:sp>
          <p:nvSpPr>
            <p:cNvPr id="191" name="Google Shape;191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Operations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2" name="Google Shape;192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8"/>
          <p:cNvGrpSpPr/>
          <p:nvPr/>
        </p:nvGrpSpPr>
        <p:grpSpPr>
          <a:xfrm>
            <a:off x="3290501" y="3708125"/>
            <a:ext cx="1320900" cy="357000"/>
            <a:chOff x="2059613" y="4065200"/>
            <a:chExt cx="1320900" cy="357000"/>
          </a:xfrm>
        </p:grpSpPr>
        <p:sp>
          <p:nvSpPr>
            <p:cNvPr id="194" name="Google Shape;194;p28"/>
            <p:cNvSpPr/>
            <p:nvPr/>
          </p:nvSpPr>
          <p:spPr>
            <a:xfrm>
              <a:off x="2059613" y="4065200"/>
              <a:ext cx="132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000">
                  <a:solidFill>
                    <a:schemeClr val="dk1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Subscriptions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5" name="Google Shape;195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8"/>
          <p:cNvGrpSpPr/>
          <p:nvPr/>
        </p:nvGrpSpPr>
        <p:grpSpPr>
          <a:xfrm>
            <a:off x="6016188" y="3708125"/>
            <a:ext cx="1230900" cy="357000"/>
            <a:chOff x="2059600" y="4065200"/>
            <a:chExt cx="1230900" cy="357000"/>
          </a:xfrm>
        </p:grpSpPr>
        <p:sp>
          <p:nvSpPr>
            <p:cNvPr id="197" name="Google Shape;197;p28"/>
            <p:cNvSpPr/>
            <p:nvPr/>
          </p:nvSpPr>
          <p:spPr>
            <a:xfrm>
              <a:off x="2059600" y="4065200"/>
              <a:ext cx="12309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32000" tIns="91425" rIns="18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Storage costs</a:t>
              </a:r>
              <a:endParaRPr sz="10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pic>
          <p:nvPicPr>
            <p:cNvPr id="198" name="Google Shape;198;p2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201900" y="4147537"/>
              <a:ext cx="192325" cy="1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8"/>
          <p:cNvSpPr/>
          <p:nvPr/>
        </p:nvSpPr>
        <p:spPr>
          <a:xfrm>
            <a:off x="234070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066450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70357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Cash-in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429325" y="4065125"/>
            <a:ext cx="635100" cy="150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Cash-out</a:t>
            </a:r>
            <a:endParaRPr sz="10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792150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3562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06643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429288" y="2404050"/>
            <a:ext cx="404750" cy="4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11700" y="83375"/>
            <a:ext cx="84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4D04C4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Lecture reminder: objectives of the finance team - subscription model</a:t>
            </a:r>
            <a:endParaRPr sz="2100" b="1">
              <a:solidFill>
                <a:srgbClr val="4D04C4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</a:t>
            </a:r>
            <a:endParaRPr lang="en-GB"/>
          </a:p>
        </p:txBody>
      </p:sp>
      <p:sp>
        <p:nvSpPr>
          <p:cNvPr id="213" name="Google Shape;213;p29"/>
          <p:cNvSpPr txBox="1"/>
          <p:nvPr>
            <p:ph type="body" idx="1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Let's focus on the primary data usage: </a:t>
            </a:r>
            <a:r>
              <a:rPr lang="en-GB" sz="1000" b="1">
                <a:solidFill>
                  <a:srgbClr val="4D04C4"/>
                </a:solidFill>
              </a:rPr>
              <a:t>financial management</a:t>
            </a:r>
            <a:r>
              <a:rPr lang="en-GB" sz="1000">
                <a:solidFill>
                  <a:srgbClr val="4D04C4"/>
                </a:solidFill>
              </a:rPr>
              <a:t>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rgbClr val="4D04C4"/>
                </a:solidFill>
              </a:rPr>
              <a:t>The objective is to gather all the costs and revenues associated with the company's operations to track profitability over time.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D04C4"/>
                </a:solidFill>
              </a:rPr>
              <a:t>For each of the following business models, identify the data required to calculate finance KPIs.</a:t>
            </a: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>
              <a:solidFill>
                <a:srgbClr val="4D04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4D04C4"/>
                </a:solidFill>
              </a:rPr>
              <a:t>At which stage of the business value chain would you find them? Write the data source in the orange boxes 		on your own slides.</a:t>
            </a:r>
            <a:endParaRPr>
              <a:solidFill>
                <a:srgbClr val="4D04C4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145626" y="190300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E-commerce Model</a:t>
            </a:r>
            <a:endParaRPr lang="en-GB"/>
          </a:p>
        </p:txBody>
      </p:sp>
      <p:sp>
        <p:nvSpPr>
          <p:cNvPr id="220" name="Google Shape;220;p30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961875" y="2793575"/>
            <a:ext cx="113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1747585" y="3116551"/>
            <a:ext cx="12288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Traffic Management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2370126" y="2793575"/>
            <a:ext cx="13599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CRM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3780785" y="3116550"/>
            <a:ext cx="1110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4097350" y="2793575"/>
            <a:ext cx="1803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Marketing </a:t>
            </a:r>
            <a:r>
              <a:rPr lang="en-GB" sz="700" i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(com’, pricing and commercial animation)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6268125" y="2793575"/>
            <a:ext cx="1436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 team </a:t>
            </a:r>
            <a:r>
              <a:rPr lang="en-GB" sz="700" i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(logistic and shipping)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411125" y="3120038"/>
            <a:ext cx="1436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service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970075" y="35686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Business activity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3055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Inventory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7226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Delivery tracking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7132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analysis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2423300" y="35686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base animation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75025" y="3568600"/>
            <a:ext cx="1187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 campaigns reporting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239400" y="40258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Traffic 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139450" y="3116550"/>
            <a:ext cx="5652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871400" y="684450"/>
            <a:ext cx="8099400" cy="38217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30"/>
          <p:cNvSpPr/>
          <p:nvPr/>
        </p:nvSpPr>
        <p:spPr>
          <a:xfrm>
            <a:off x="4896525" y="3116550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46558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profitability reports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1409324" y="1835000"/>
            <a:ext cx="653414" cy="506218"/>
            <a:chOff x="1409375" y="1833600"/>
            <a:chExt cx="576000" cy="446400"/>
          </a:xfrm>
        </p:grpSpPr>
        <p:sp>
          <p:nvSpPr>
            <p:cNvPr id="243" name="Google Shape;243;p30"/>
            <p:cNvSpPr/>
            <p:nvPr/>
          </p:nvSpPr>
          <p:spPr>
            <a:xfrm>
              <a:off x="1409375" y="1833600"/>
              <a:ext cx="5760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            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Traffic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558775" y="1865459"/>
              <a:ext cx="277199" cy="2482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0"/>
          <p:cNvGrpSpPr/>
          <p:nvPr/>
        </p:nvGrpSpPr>
        <p:grpSpPr>
          <a:xfrm>
            <a:off x="2807914" y="1835340"/>
            <a:ext cx="502312" cy="506218"/>
            <a:chOff x="2421279" y="1833900"/>
            <a:chExt cx="442800" cy="446400"/>
          </a:xfrm>
        </p:grpSpPr>
        <p:sp>
          <p:nvSpPr>
            <p:cNvPr id="246" name="Google Shape;246;p30"/>
            <p:cNvSpPr/>
            <p:nvPr/>
          </p:nvSpPr>
          <p:spPr>
            <a:xfrm>
              <a:off x="2421279" y="1833900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User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47" name="Google Shape;247;p3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530772" y="1881351"/>
              <a:ext cx="223800" cy="20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0"/>
          <p:cNvGrpSpPr/>
          <p:nvPr/>
        </p:nvGrpSpPr>
        <p:grpSpPr>
          <a:xfrm>
            <a:off x="4033445" y="1834995"/>
            <a:ext cx="642524" cy="506218"/>
            <a:chOff x="3299983" y="1833596"/>
            <a:chExt cx="566400" cy="446400"/>
          </a:xfrm>
        </p:grpSpPr>
        <p:sp>
          <p:nvSpPr>
            <p:cNvPr id="249" name="Google Shape;249;p30"/>
            <p:cNvSpPr/>
            <p:nvPr/>
          </p:nvSpPr>
          <p:spPr>
            <a:xfrm>
              <a:off x="3299983" y="1833596"/>
              <a:ext cx="5664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Products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50" name="Google Shape;250;p3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452533" y="1864596"/>
              <a:ext cx="261300" cy="23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30"/>
          <p:cNvCxnSpPr>
            <a:stCxn id="252" idx="3"/>
            <a:endCxn id="243" idx="0"/>
          </p:cNvCxnSpPr>
          <p:nvPr/>
        </p:nvCxnSpPr>
        <p:spPr>
          <a:xfrm>
            <a:off x="1522300" y="1357580"/>
            <a:ext cx="213600" cy="4773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30"/>
          <p:cNvCxnSpPr>
            <a:stCxn id="243" idx="3"/>
            <a:endCxn id="246" idx="1"/>
          </p:cNvCxnSpPr>
          <p:nvPr/>
        </p:nvCxnSpPr>
        <p:spPr>
          <a:xfrm>
            <a:off x="2062739" y="2088108"/>
            <a:ext cx="7452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30"/>
          <p:cNvCxnSpPr>
            <a:stCxn id="249" idx="3"/>
            <a:endCxn id="255" idx="1"/>
          </p:cNvCxnSpPr>
          <p:nvPr/>
        </p:nvCxnSpPr>
        <p:spPr>
          <a:xfrm>
            <a:off x="4675969" y="2088104"/>
            <a:ext cx="714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6" name="Google Shape;256;p30"/>
          <p:cNvCxnSpPr>
            <a:stCxn id="255" idx="3"/>
            <a:endCxn id="257" idx="1"/>
          </p:cNvCxnSpPr>
          <p:nvPr/>
        </p:nvCxnSpPr>
        <p:spPr>
          <a:xfrm>
            <a:off x="5900777" y="2088104"/>
            <a:ext cx="7188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8" name="Google Shape;258;p30"/>
          <p:cNvCxnSpPr>
            <a:stCxn id="259" idx="2"/>
            <a:endCxn id="249" idx="0"/>
          </p:cNvCxnSpPr>
          <p:nvPr/>
        </p:nvCxnSpPr>
        <p:spPr>
          <a:xfrm rot="-5400000" flipH="1">
            <a:off x="4242207" y="1721887"/>
            <a:ext cx="2256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" name="Google Shape;260;p30"/>
          <p:cNvCxnSpPr>
            <a:stCxn id="261" idx="2"/>
            <a:endCxn id="262" idx="0"/>
          </p:cNvCxnSpPr>
          <p:nvPr/>
        </p:nvCxnSpPr>
        <p:spPr>
          <a:xfrm rot="-5400000" flipH="1">
            <a:off x="8189230" y="1721925"/>
            <a:ext cx="225300" cy="600"/>
          </a:xfrm>
          <a:prstGeom prst="bentConnector3">
            <a:avLst>
              <a:gd name="adj1" fmla="val 5002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63" name="Google Shape;263;p30"/>
          <p:cNvCxnSpPr>
            <a:stCxn id="257" idx="3"/>
            <a:endCxn id="262" idx="1"/>
          </p:cNvCxnSpPr>
          <p:nvPr/>
        </p:nvCxnSpPr>
        <p:spPr>
          <a:xfrm>
            <a:off x="7227450" y="2088104"/>
            <a:ext cx="7308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64" name="Google Shape;264;p30"/>
          <p:cNvGrpSpPr/>
          <p:nvPr/>
        </p:nvGrpSpPr>
        <p:grpSpPr>
          <a:xfrm>
            <a:off x="2809021" y="1105402"/>
            <a:ext cx="500098" cy="503986"/>
            <a:chOff x="2421008" y="1104725"/>
            <a:chExt cx="442800" cy="446400"/>
          </a:xfrm>
        </p:grpSpPr>
        <p:sp>
          <p:nvSpPr>
            <p:cNvPr id="265" name="Google Shape;265;p30"/>
            <p:cNvSpPr/>
            <p:nvPr/>
          </p:nvSpPr>
          <p:spPr>
            <a:xfrm>
              <a:off x="2421008" y="1104725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Mail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66" name="Google Shape;266;p3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2511362" y="1154833"/>
              <a:ext cx="262080" cy="23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0"/>
          <p:cNvSpPr/>
          <p:nvPr/>
        </p:nvSpPr>
        <p:spPr>
          <a:xfrm>
            <a:off x="1409325" y="2366850"/>
            <a:ext cx="653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SERVER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2811145" y="791210"/>
            <a:ext cx="763270" cy="27813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269" name="Google Shape;269;p30"/>
          <p:cNvCxnSpPr>
            <a:stCxn id="265" idx="2"/>
            <a:endCxn id="246" idx="0"/>
          </p:cNvCxnSpPr>
          <p:nvPr/>
        </p:nvCxnSpPr>
        <p:spPr>
          <a:xfrm rot="-5400000" flipH="1">
            <a:off x="2946420" y="1722038"/>
            <a:ext cx="225900" cy="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270;p30"/>
          <p:cNvCxnSpPr>
            <a:stCxn id="246" idx="3"/>
            <a:endCxn id="249" idx="1"/>
          </p:cNvCxnSpPr>
          <p:nvPr/>
        </p:nvCxnSpPr>
        <p:spPr>
          <a:xfrm>
            <a:off x="3310227" y="2088448"/>
            <a:ext cx="723300" cy="6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1" name="Google Shape;271;p30"/>
          <p:cNvSpPr/>
          <p:nvPr/>
        </p:nvSpPr>
        <p:spPr>
          <a:xfrm>
            <a:off x="2809020" y="2366850"/>
            <a:ext cx="500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034307" y="2370138"/>
            <a:ext cx="640800" cy="2715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STORAGE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7958375" y="1835003"/>
            <a:ext cx="686410" cy="809947"/>
            <a:chOff x="7958375" y="1835003"/>
            <a:chExt cx="686410" cy="809947"/>
          </a:xfrm>
        </p:grpSpPr>
        <p:sp>
          <p:nvSpPr>
            <p:cNvPr id="262" name="Google Shape;262;p30"/>
            <p:cNvSpPr/>
            <p:nvPr/>
          </p:nvSpPr>
          <p:spPr>
            <a:xfrm>
              <a:off x="7958385" y="1835003"/>
              <a:ext cx="686400" cy="506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         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Customer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relations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958375" y="2366850"/>
              <a:ext cx="686400" cy="278100"/>
            </a:xfrm>
            <a:prstGeom prst="roundRect">
              <a:avLst>
                <a:gd name="adj" fmla="val 16667"/>
              </a:avLst>
            </a:prstGeom>
            <a:solidFill>
              <a:srgbClr val="FF965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i="1">
                  <a:solidFill>
                    <a:schemeClr val="tx1"/>
                  </a:solidFill>
                  <a:latin typeface="Arial" panose="020B0604020202020204" pitchFamily="34" charset="0"/>
                  <a:ea typeface="Inter" panose="02000503000000020004"/>
                  <a:cs typeface="Arial" panose="020B0604020202020204" pitchFamily="34" charset="0"/>
                  <a:sym typeface="Inter" panose="02000503000000020004"/>
                </a:rPr>
                <a:t>CUSTOMERS</a:t>
              </a:r>
              <a:endPara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endParaRPr>
            </a:p>
          </p:txBody>
        </p:sp>
        <p:pic>
          <p:nvPicPr>
            <p:cNvPr id="275" name="Google Shape;275;p3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171975" y="1846400"/>
              <a:ext cx="259200" cy="25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/>
          <p:nvPr/>
        </p:nvSpPr>
        <p:spPr>
          <a:xfrm>
            <a:off x="1099300" y="1106180"/>
            <a:ext cx="423000" cy="502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9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9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099300" y="807025"/>
            <a:ext cx="423000" cy="278100"/>
          </a:xfrm>
          <a:prstGeom prst="roundRect">
            <a:avLst>
              <a:gd name="adj" fmla="val 16667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+mj-lt"/>
                <a:ea typeface="Inter" panose="02000503000000020004"/>
                <a:cs typeface="+mj-lt"/>
                <a:sym typeface="Inter" panose="02000503000000020004"/>
              </a:rPr>
              <a:t>ADS COST</a:t>
            </a:r>
            <a:endParaRPr lang="fr-FR" sz="1000" i="1">
              <a:solidFill>
                <a:schemeClr val="tx1"/>
              </a:solidFill>
              <a:latin typeface="+mj-lt"/>
              <a:ea typeface="Inter" panose="02000503000000020004"/>
              <a:cs typeface="+mj-lt"/>
              <a:sym typeface="Inter" panose="02000503000000020004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87608" y="1136165"/>
            <a:ext cx="261300" cy="261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4069081" y="1105402"/>
            <a:ext cx="571251" cy="503986"/>
            <a:chOff x="3331330" y="1109034"/>
            <a:chExt cx="505800" cy="446400"/>
          </a:xfrm>
        </p:grpSpPr>
        <p:sp>
          <p:nvSpPr>
            <p:cNvPr id="259" name="Google Shape;259;p30"/>
            <p:cNvSpPr/>
            <p:nvPr/>
          </p:nvSpPr>
          <p:spPr>
            <a:xfrm>
              <a:off x="3331330" y="1109034"/>
              <a:ext cx="505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Supply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3451872" y="1157750"/>
              <a:ext cx="264741" cy="2361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0"/>
          <p:cNvSpPr/>
          <p:nvPr/>
        </p:nvSpPr>
        <p:spPr>
          <a:xfrm>
            <a:off x="4072255" y="791210"/>
            <a:ext cx="819150" cy="27813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purchasing cost</a:t>
            </a:r>
            <a:endParaRPr lang="fr-FR" sz="1000" i="1">
              <a:solidFill>
                <a:schemeClr val="tx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5390302" y="1841459"/>
            <a:ext cx="510476" cy="493290"/>
            <a:chOff x="4302288" y="1839296"/>
            <a:chExt cx="431400" cy="435000"/>
          </a:xfrm>
        </p:grpSpPr>
        <p:sp>
          <p:nvSpPr>
            <p:cNvPr id="255" name="Google Shape;255;p30"/>
            <p:cNvSpPr/>
            <p:nvPr/>
          </p:nvSpPr>
          <p:spPr>
            <a:xfrm>
              <a:off x="4302288" y="1839296"/>
              <a:ext cx="431400" cy="435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Order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4393687" y="1851496"/>
              <a:ext cx="248595" cy="252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" name="Google Shape;283;p30"/>
          <p:cNvCxnSpPr>
            <a:stCxn id="284" idx="2"/>
            <a:endCxn id="255" idx="0"/>
          </p:cNvCxnSpPr>
          <p:nvPr/>
        </p:nvCxnSpPr>
        <p:spPr>
          <a:xfrm rot="-5400000" flipH="1">
            <a:off x="5537843" y="1733116"/>
            <a:ext cx="216000" cy="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5355675" y="807025"/>
            <a:ext cx="579728" cy="818391"/>
            <a:chOff x="5355675" y="807025"/>
            <a:chExt cx="579728" cy="818391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5355682" y="1121430"/>
              <a:ext cx="579721" cy="503986"/>
              <a:chOff x="4341447" y="1073795"/>
              <a:chExt cx="513300" cy="446400"/>
            </a:xfrm>
          </p:grpSpPr>
          <p:sp>
            <p:nvSpPr>
              <p:cNvPr id="284" name="Google Shape;284;p30"/>
              <p:cNvSpPr/>
              <p:nvPr/>
            </p:nvSpPr>
            <p:spPr>
              <a:xfrm>
                <a:off x="4341447" y="1073795"/>
                <a:ext cx="513300" cy="4464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36A98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18000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36A987"/>
                    </a:solidFill>
                    <a:latin typeface="Inter Light" panose="02000503000000020004"/>
                    <a:ea typeface="Inter Light" panose="02000503000000020004"/>
                    <a:cs typeface="Inter Light" panose="02000503000000020004"/>
                    <a:sym typeface="Inter Light" panose="02000503000000020004"/>
                  </a:rPr>
                  <a:t>Payment</a:t>
                </a:r>
                <a:endParaRPr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endParaRPr>
              </a:p>
            </p:txBody>
          </p:sp>
          <p:pic>
            <p:nvPicPr>
              <p:cNvPr id="287" name="Google Shape;287;p30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6127" y="1124243"/>
                <a:ext cx="230278" cy="2060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8" name="Google Shape;288;p30"/>
            <p:cNvSpPr/>
            <p:nvPr/>
          </p:nvSpPr>
          <p:spPr>
            <a:xfrm>
              <a:off x="5355675" y="807025"/>
              <a:ext cx="579600" cy="278100"/>
            </a:xfrm>
            <a:prstGeom prst="roundRect">
              <a:avLst>
                <a:gd name="adj" fmla="val 16667"/>
              </a:avLst>
            </a:prstGeom>
            <a:solidFill>
              <a:srgbClr val="FF965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i="1">
                  <a:solidFill>
                    <a:schemeClr val="tx1"/>
                  </a:solidFill>
                  <a:latin typeface="Arial" panose="020B0604020202020204" pitchFamily="34" charset="0"/>
                  <a:ea typeface="Inter" panose="02000503000000020004"/>
                  <a:cs typeface="Arial" panose="020B0604020202020204" pitchFamily="34" charset="0"/>
                  <a:sym typeface="Inter" panose="02000503000000020004"/>
                </a:rPr>
                <a:t>REVENUE</a:t>
              </a:r>
              <a:endPara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5388139" y="2366850"/>
            <a:ext cx="514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SALES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6619639" y="1823141"/>
            <a:ext cx="607812" cy="514159"/>
            <a:chOff x="6210596" y="1823143"/>
            <a:chExt cx="535800" cy="453403"/>
          </a:xfrm>
        </p:grpSpPr>
        <p:sp>
          <p:nvSpPr>
            <p:cNvPr id="257" name="Google Shape;257;p30"/>
            <p:cNvSpPr/>
            <p:nvPr/>
          </p:nvSpPr>
          <p:spPr>
            <a:xfrm>
              <a:off x="6210596" y="1837046"/>
              <a:ext cx="535800" cy="43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Shipping</a:t>
              </a:r>
              <a:endParaRPr sz="9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14299" y="1823143"/>
              <a:ext cx="296910" cy="316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0"/>
          <p:cNvSpPr/>
          <p:nvPr/>
        </p:nvSpPr>
        <p:spPr>
          <a:xfrm>
            <a:off x="6619550" y="2366850"/>
            <a:ext cx="607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Operation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grpSp>
        <p:nvGrpSpPr>
          <p:cNvPr id="293" name="Google Shape;293;p30"/>
          <p:cNvGrpSpPr/>
          <p:nvPr/>
        </p:nvGrpSpPr>
        <p:grpSpPr>
          <a:xfrm>
            <a:off x="8010838" y="1105589"/>
            <a:ext cx="581485" cy="503986"/>
            <a:chOff x="7263443" y="1109017"/>
            <a:chExt cx="442800" cy="446400"/>
          </a:xfrm>
        </p:grpSpPr>
        <p:sp>
          <p:nvSpPr>
            <p:cNvPr id="261" name="Google Shape;261;p30"/>
            <p:cNvSpPr/>
            <p:nvPr/>
          </p:nvSpPr>
          <p:spPr>
            <a:xfrm>
              <a:off x="7263443" y="1109017"/>
              <a:ext cx="442800" cy="446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6A9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180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36A987"/>
                  </a:solidFill>
                  <a:latin typeface="Inter Light" panose="02000503000000020004"/>
                  <a:ea typeface="Inter Light" panose="02000503000000020004"/>
                  <a:cs typeface="Inter Light" panose="02000503000000020004"/>
                  <a:sym typeface="Inter Light" panose="02000503000000020004"/>
                </a:rPr>
                <a:t>Refunds</a:t>
              </a:r>
              <a:endParaRPr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endParaRPr>
            </a:p>
          </p:txBody>
        </p:sp>
        <p:pic>
          <p:nvPicPr>
            <p:cNvPr id="294" name="Google Shape;294;p30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7369557" y="1165351"/>
              <a:ext cx="200927" cy="2335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0"/>
          <p:cNvSpPr/>
          <p:nvPr/>
        </p:nvSpPr>
        <p:spPr>
          <a:xfrm>
            <a:off x="8010851" y="791100"/>
            <a:ext cx="5652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REFUNDS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6574050" y="2793575"/>
            <a:ext cx="1740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success/care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Model</a:t>
            </a:r>
            <a:endParaRPr sz="1900" b="0" i="1"/>
          </a:p>
        </p:txBody>
      </p:sp>
      <p:sp>
        <p:nvSpPr>
          <p:cNvPr id="302" name="Google Shape;302;p31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942350" y="3120050"/>
            <a:ext cx="113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Purchase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596650" y="2793575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Research &amp; Development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2496600" y="3116550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 team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825351" y="2793575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Human resources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3762475" y="3120050"/>
            <a:ext cx="118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903275" y="3568600"/>
            <a:ext cx="10257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Capacity planning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2674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Production reporting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046275" y="3568600"/>
            <a:ext cx="118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Campaign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4579675" y="4025800"/>
            <a:ext cx="12951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Lead funnel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585100" y="3568600"/>
            <a:ext cx="121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Predictive maintenance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010800" y="4025800"/>
            <a:ext cx="12630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Inventory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951675" y="3120050"/>
            <a:ext cx="1494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Sales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18" name="Google Shape;318;p31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56475" y="658900"/>
            <a:ext cx="7814100" cy="38199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31"/>
          <p:cNvSpPr/>
          <p:nvPr/>
        </p:nvSpPr>
        <p:spPr>
          <a:xfrm>
            <a:off x="4661625" y="2793575"/>
            <a:ext cx="1214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334267" y="3568600"/>
            <a:ext cx="11844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2070280" y="1038373"/>
            <a:ext cx="6156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R&amp;D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cxnSp>
        <p:nvCxnSpPr>
          <p:cNvPr id="323" name="Google Shape;323;p31"/>
          <p:cNvCxnSpPr>
            <a:stCxn id="324" idx="3"/>
            <a:endCxn id="325" idx="1"/>
          </p:cNvCxnSpPr>
          <p:nvPr/>
        </p:nvCxnSpPr>
        <p:spPr>
          <a:xfrm>
            <a:off x="1900775" y="2048170"/>
            <a:ext cx="962100" cy="12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6" name="Google Shape;326;p31"/>
          <p:cNvCxnSpPr>
            <a:stCxn id="325" idx="3"/>
            <a:endCxn id="327" idx="1"/>
          </p:cNvCxnSpPr>
          <p:nvPr/>
        </p:nvCxnSpPr>
        <p:spPr>
          <a:xfrm>
            <a:off x="3720237" y="2049273"/>
            <a:ext cx="12669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8" name="Google Shape;328;p31"/>
          <p:cNvCxnSpPr>
            <a:stCxn id="329" idx="2"/>
            <a:endCxn id="327" idx="1"/>
          </p:cNvCxnSpPr>
          <p:nvPr/>
        </p:nvCxnSpPr>
        <p:spPr>
          <a:xfrm rot="-5400000" flipH="1">
            <a:off x="4447959" y="1510273"/>
            <a:ext cx="474600" cy="6036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0" name="Google Shape;330;p31"/>
          <p:cNvCxnSpPr>
            <a:stCxn id="322" idx="2"/>
            <a:endCxn id="325" idx="1"/>
          </p:cNvCxnSpPr>
          <p:nvPr/>
        </p:nvCxnSpPr>
        <p:spPr>
          <a:xfrm rot="-5400000" flipH="1">
            <a:off x="2383180" y="1569673"/>
            <a:ext cx="474600" cy="4848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1"/>
          <p:cNvSpPr/>
          <p:nvPr/>
        </p:nvSpPr>
        <p:spPr>
          <a:xfrm>
            <a:off x="2070275" y="724300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R&amp;D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36773" y="1080097"/>
            <a:ext cx="282600" cy="2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6301541" y="1779970"/>
            <a:ext cx="599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Client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6286175" y="2352869"/>
            <a:ext cx="630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460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/>
          <p:nvPr/>
        </p:nvSpPr>
        <p:spPr>
          <a:xfrm>
            <a:off x="7368263" y="1779975"/>
            <a:ext cx="82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relations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7374950" y="2352250"/>
            <a:ext cx="82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526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1"/>
          <p:cNvCxnSpPr>
            <a:stCxn id="333" idx="3"/>
            <a:endCxn id="336" idx="1"/>
          </p:cNvCxnSpPr>
          <p:nvPr/>
        </p:nvCxnSpPr>
        <p:spPr>
          <a:xfrm>
            <a:off x="6900941" y="2048170"/>
            <a:ext cx="467400" cy="6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0" name="Google Shape;340;p31"/>
          <p:cNvSpPr/>
          <p:nvPr/>
        </p:nvSpPr>
        <p:spPr>
          <a:xfrm>
            <a:off x="6293455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Mail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293450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702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1"/>
          <p:cNvCxnSpPr>
            <a:stCxn id="340" idx="2"/>
            <a:endCxn id="333" idx="0"/>
          </p:cNvCxnSpPr>
          <p:nvPr/>
        </p:nvCxnSpPr>
        <p:spPr>
          <a:xfrm rot="-5400000" flipH="1">
            <a:off x="6498505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4" name="Google Shape;344;p31"/>
          <p:cNvCxnSpPr>
            <a:stCxn id="327" idx="3"/>
            <a:endCxn id="333" idx="1"/>
          </p:cNvCxnSpPr>
          <p:nvPr/>
        </p:nvCxnSpPr>
        <p:spPr>
          <a:xfrm rot="10800000" flipH="1">
            <a:off x="5635088" y="2048275"/>
            <a:ext cx="666600" cy="1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9" name="Google Shape;329;p31"/>
          <p:cNvSpPr/>
          <p:nvPr/>
        </p:nvSpPr>
        <p:spPr>
          <a:xfrm>
            <a:off x="4008909" y="1038373"/>
            <a:ext cx="7491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853698" y="1038376"/>
            <a:ext cx="8715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Recruitment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2846710" y="724300"/>
            <a:ext cx="8715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human ressource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347" name="Google Shape;347;p31"/>
          <p:cNvCxnSpPr>
            <a:stCxn id="345" idx="2"/>
            <a:endCxn id="325" idx="0"/>
          </p:cNvCxnSpPr>
          <p:nvPr/>
        </p:nvCxnSpPr>
        <p:spPr>
          <a:xfrm rot="-5400000" flipH="1">
            <a:off x="3187298" y="1676925"/>
            <a:ext cx="206400" cy="2100"/>
          </a:xfrm>
          <a:prstGeom prst="bentConnector3">
            <a:avLst>
              <a:gd name="adj1" fmla="val 4997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8" name="Google Shape;348;p31"/>
          <p:cNvSpPr/>
          <p:nvPr/>
        </p:nvSpPr>
        <p:spPr>
          <a:xfrm>
            <a:off x="2875175" y="2354938"/>
            <a:ext cx="857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i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operation cost</a:t>
            </a:r>
            <a:endParaRPr lang="fr-FR"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4012172" y="724300"/>
            <a:ext cx="7491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ads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862837" y="1781073"/>
            <a:ext cx="857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Production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60900" y="1829974"/>
            <a:ext cx="261300" cy="2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165384" y="1078771"/>
            <a:ext cx="248100" cy="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260796" y="1090626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/>
          <p:nvPr/>
        </p:nvSpPr>
        <p:spPr>
          <a:xfrm>
            <a:off x="4971545" y="1038373"/>
            <a:ext cx="6768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Payment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974494" y="724300"/>
            <a:ext cx="6768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i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revenu </a:t>
            </a:r>
            <a:endParaRPr lang="fr-FR"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987088" y="1781275"/>
            <a:ext cx="64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Sales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993775" y="2353550"/>
            <a:ext cx="64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COG cost of good sold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49642" y="1841827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356548" y="1815421"/>
            <a:ext cx="146800" cy="14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1"/>
          <p:cNvCxnSpPr>
            <a:stCxn id="353" idx="2"/>
            <a:endCxn id="327" idx="0"/>
          </p:cNvCxnSpPr>
          <p:nvPr/>
        </p:nvCxnSpPr>
        <p:spPr>
          <a:xfrm rot="-5400000" flipH="1">
            <a:off x="5207345" y="1677373"/>
            <a:ext cx="206400" cy="1200"/>
          </a:xfrm>
          <a:prstGeom prst="bentConnector3">
            <a:avLst>
              <a:gd name="adj1" fmla="val 5002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59" name="Google Shape;359;p3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74076" y="1108861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1198775" y="1779970"/>
            <a:ext cx="702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Supply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180775" y="2352869"/>
            <a:ext cx="73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PURCHASE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399550" y="1820345"/>
            <a:ext cx="297850" cy="2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SaaS Model</a:t>
            </a:r>
            <a:endParaRPr lang="en-GB"/>
          </a:p>
        </p:txBody>
      </p:sp>
      <p:sp>
        <p:nvSpPr>
          <p:cNvPr id="367" name="Google Shape;367;p32"/>
          <p:cNvSpPr/>
          <p:nvPr/>
        </p:nvSpPr>
        <p:spPr>
          <a:xfrm rot="-5400000">
            <a:off x="378325" y="2304000"/>
            <a:ext cx="4944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 rot="-5400000">
            <a:off x="273775" y="2961483"/>
            <a:ext cx="7035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Service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9" name="Google Shape;369;p32"/>
          <p:cNvSpPr/>
          <p:nvPr/>
        </p:nvSpPr>
        <p:spPr>
          <a:xfrm rot="-5400000">
            <a:off x="165025" y="3830900"/>
            <a:ext cx="9210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Use Case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250150" y="3174575"/>
            <a:ext cx="16377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Product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663450" y="2793575"/>
            <a:ext cx="15201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Media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563400" y="3116550"/>
            <a:ext cx="18654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Sales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7023825" y="2793575"/>
            <a:ext cx="1410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Customer care/success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637475" y="3120050"/>
            <a:ext cx="1923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CRM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531675" y="4025800"/>
            <a:ext cx="1332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Traffic analysis and product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7018075" y="35686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satisfaction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827075" y="3568600"/>
            <a:ext cx="13353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Campaign optimisation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41475" y="4025800"/>
            <a:ext cx="14688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Lead funnel monitoring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623700" y="4025800"/>
            <a:ext cx="15201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Customers base animation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291850" y="2793575"/>
            <a:ext cx="13323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IT</a:t>
            </a:r>
            <a:endParaRPr sz="700" b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1" name="Google Shape;381;p32"/>
          <p:cNvSpPr/>
          <p:nvPr/>
        </p:nvSpPr>
        <p:spPr>
          <a:xfrm rot="-5400000">
            <a:off x="-45575" y="1326851"/>
            <a:ext cx="1342200" cy="282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36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Activity model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871400" y="708875"/>
            <a:ext cx="8099400" cy="3847800"/>
          </a:xfrm>
          <a:prstGeom prst="roundRect">
            <a:avLst>
              <a:gd name="adj" fmla="val 2910"/>
            </a:avLst>
          </a:prstGeom>
          <a:solidFill>
            <a:srgbClr val="FFFFFF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32"/>
          <p:cNvSpPr/>
          <p:nvPr/>
        </p:nvSpPr>
        <p:spPr>
          <a:xfrm>
            <a:off x="4277550" y="2793575"/>
            <a:ext cx="1581600" cy="248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1C458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Finance</a:t>
            </a:r>
            <a:endParaRPr sz="700" i="1">
              <a:solidFill>
                <a:srgbClr val="1C4587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4377450" y="3568600"/>
            <a:ext cx="1366200" cy="36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u="sng">
                <a:solidFill>
                  <a:srgbClr val="351C75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FInancial management</a:t>
            </a:r>
            <a:endParaRPr sz="700" i="1" u="sng">
              <a:solidFill>
                <a:srgbClr val="351C75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cxnSp>
        <p:nvCxnSpPr>
          <p:cNvPr id="385" name="Google Shape;385;p32"/>
          <p:cNvCxnSpPr>
            <a:stCxn id="386" idx="3"/>
            <a:endCxn id="387" idx="1"/>
          </p:cNvCxnSpPr>
          <p:nvPr/>
        </p:nvCxnSpPr>
        <p:spPr>
          <a:xfrm>
            <a:off x="5101175" y="2048170"/>
            <a:ext cx="8955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8" name="Google Shape;388;p32"/>
          <p:cNvSpPr/>
          <p:nvPr/>
        </p:nvSpPr>
        <p:spPr>
          <a:xfrm>
            <a:off x="1655975" y="2354938"/>
            <a:ext cx="8574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 </a:t>
            </a: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USAGE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643637" y="1781073"/>
            <a:ext cx="857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Product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710895" y="1109537"/>
            <a:ext cx="7287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Tech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1705055" y="795463"/>
            <a:ext cx="7287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DEV SALARY COST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cxnSp>
        <p:nvCxnSpPr>
          <p:cNvPr id="392" name="Google Shape;392;p32"/>
          <p:cNvCxnSpPr>
            <a:stCxn id="390" idx="2"/>
            <a:endCxn id="389" idx="0"/>
          </p:cNvCxnSpPr>
          <p:nvPr/>
        </p:nvCxnSpPr>
        <p:spPr>
          <a:xfrm rot="5400000">
            <a:off x="1970245" y="1675937"/>
            <a:ext cx="207000" cy="3000"/>
          </a:xfrm>
          <a:prstGeom prst="bentConnector3">
            <a:avLst>
              <a:gd name="adj1" fmla="val 50033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32"/>
          <p:cNvCxnSpPr>
            <a:stCxn id="389" idx="3"/>
            <a:endCxn id="386" idx="1"/>
          </p:cNvCxnSpPr>
          <p:nvPr/>
        </p:nvCxnSpPr>
        <p:spPr>
          <a:xfrm rot="10800000" flipH="1">
            <a:off x="2501037" y="2048073"/>
            <a:ext cx="1898100" cy="1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4" name="Google Shape;394;p32"/>
          <p:cNvCxnSpPr>
            <a:stCxn id="395" idx="2"/>
            <a:endCxn id="386" idx="1"/>
          </p:cNvCxnSpPr>
          <p:nvPr/>
        </p:nvCxnSpPr>
        <p:spPr>
          <a:xfrm rot="-5400000" flipH="1">
            <a:off x="3722980" y="1372037"/>
            <a:ext cx="474300" cy="878100"/>
          </a:xfrm>
          <a:prstGeom prst="bentConnector2">
            <a:avLst/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6" name="Google Shape;396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3347" y="1789123"/>
            <a:ext cx="345600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81945" y="1138320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5996741" y="1779970"/>
            <a:ext cx="5994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Client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5981375" y="2352869"/>
            <a:ext cx="630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41232" y="1835775"/>
            <a:ext cx="310418" cy="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/>
          <p:nvPr/>
        </p:nvSpPr>
        <p:spPr>
          <a:xfrm>
            <a:off x="7444463" y="1779975"/>
            <a:ext cx="828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Customer support</a:t>
            </a:r>
            <a:endParaRPr sz="8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451150" y="2352250"/>
            <a:ext cx="82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28875" y="1795082"/>
            <a:ext cx="259200" cy="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2"/>
          <p:cNvCxnSpPr>
            <a:stCxn id="387" idx="3"/>
            <a:endCxn id="400" idx="1"/>
          </p:cNvCxnSpPr>
          <p:nvPr/>
        </p:nvCxnSpPr>
        <p:spPr>
          <a:xfrm>
            <a:off x="6596141" y="2048170"/>
            <a:ext cx="8484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4" name="Google Shape;404;p32"/>
          <p:cNvSpPr/>
          <p:nvPr/>
        </p:nvSpPr>
        <p:spPr>
          <a:xfrm>
            <a:off x="5988655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Mail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5988650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MARKETING COST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65400" y="1133649"/>
            <a:ext cx="282600" cy="25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2"/>
          <p:cNvCxnSpPr>
            <a:stCxn id="404" idx="2"/>
            <a:endCxn id="387" idx="0"/>
          </p:cNvCxnSpPr>
          <p:nvPr/>
        </p:nvCxnSpPr>
        <p:spPr>
          <a:xfrm rot="-5400000" flipH="1">
            <a:off x="6193705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8" name="Google Shape;408;p32"/>
          <p:cNvCxnSpPr>
            <a:stCxn id="409" idx="2"/>
            <a:endCxn id="386" idx="0"/>
          </p:cNvCxnSpPr>
          <p:nvPr/>
        </p:nvCxnSpPr>
        <p:spPr>
          <a:xfrm rot="-5400000" flipH="1">
            <a:off x="4647693" y="1676687"/>
            <a:ext cx="206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FF965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10" name="Google Shape;410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390421" y="1148363"/>
            <a:ext cx="261300" cy="26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3213280" y="1109537"/>
            <a:ext cx="6156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Ads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3213275" y="795463"/>
            <a:ext cx="6156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fr-FR" sz="9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ADS COST</a:t>
            </a:r>
            <a:endParaRPr lang="fr-FR" sz="9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4350843" y="1109537"/>
            <a:ext cx="799200" cy="4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Payment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4343854" y="795463"/>
            <a:ext cx="7992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REVENUE 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669525" y="1168050"/>
            <a:ext cx="248100" cy="2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4399175" y="1779970"/>
            <a:ext cx="702000" cy="53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6A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              </a:t>
            </a: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A987"/>
                </a:solidFill>
                <a:latin typeface="Inter Light" panose="02000503000000020004"/>
                <a:ea typeface="Inter Light" panose="02000503000000020004"/>
                <a:cs typeface="Inter Light" panose="02000503000000020004"/>
                <a:sym typeface="Inter Light" panose="02000503000000020004"/>
              </a:rPr>
              <a:t>Sales</a:t>
            </a:r>
            <a:endParaRPr sz="1100">
              <a:solidFill>
                <a:srgbClr val="36A987"/>
              </a:solidFill>
              <a:latin typeface="Inter Light" panose="02000503000000020004"/>
              <a:ea typeface="Inter Light" panose="02000503000000020004"/>
              <a:cs typeface="Inter Light" panose="02000503000000020004"/>
              <a:sym typeface="Inter Light" panose="02000503000000020004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4381175" y="2352869"/>
            <a:ext cx="738000" cy="278100"/>
          </a:xfrm>
          <a:prstGeom prst="roundRect">
            <a:avLst>
              <a:gd name="adj" fmla="val 16667"/>
            </a:avLst>
          </a:prstGeom>
          <a:solidFill>
            <a:srgbClr val="FF965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chemeClr val="tx1"/>
                </a:solidFill>
                <a:latin typeface="Arial" panose="020B0604020202020204" pitchFamily="34" charset="0"/>
                <a:ea typeface="Inter" panose="02000503000000020004"/>
                <a:cs typeface="Arial" panose="020B0604020202020204" pitchFamily="34" charset="0"/>
                <a:sym typeface="Inter" panose="02000503000000020004"/>
              </a:rPr>
              <a:t>COG / cost of good sold</a:t>
            </a:r>
            <a:endParaRPr lang="fr-FR" sz="1000" i="1">
              <a:solidFill>
                <a:schemeClr val="tx1"/>
              </a:solidFill>
              <a:latin typeface="Arial" panose="020B0604020202020204" pitchFamily="34" charset="0"/>
              <a:ea typeface="Inter" panose="02000503000000020004"/>
              <a:cs typeface="Arial" panose="020B0604020202020204" pitchFamily="34" charset="0"/>
              <a:sym typeface="Inter" panose="02000503000000020004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616242" y="1866072"/>
            <a:ext cx="248100" cy="2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823148" y="1839666"/>
            <a:ext cx="146800" cy="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3548</Words>
  <Application>WPS Presentation</Application>
  <PresentationFormat/>
  <Paragraphs>373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Arial</vt:lpstr>
      <vt:lpstr>Inter</vt:lpstr>
      <vt:lpstr>Inter Black</vt:lpstr>
      <vt:lpstr>Inter SemiBold</vt:lpstr>
      <vt:lpstr>Inter Light</vt:lpstr>
      <vt:lpstr>Microsoft YaHei</vt:lpstr>
      <vt:lpstr>Arial Unicode MS</vt:lpstr>
      <vt:lpstr>Simple Light</vt:lpstr>
      <vt:lpstr>Simple Light</vt:lpstr>
      <vt:lpstr>Finance KPIs - data sources</vt:lpstr>
      <vt:lpstr>on the slides. </vt:lpstr>
      <vt:lpstr>Finance</vt:lpstr>
      <vt:lpstr>PowerPoint 演示文稿</vt:lpstr>
      <vt:lpstr>PowerPoint 演示文稿</vt:lpstr>
      <vt:lpstr>Finance</vt:lpstr>
      <vt:lpstr>E-commerce Model</vt:lpstr>
      <vt:lpstr>Industry Model</vt:lpstr>
      <vt:lpstr>SaaS Model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KPIs - data sources</dc:title>
  <dc:creator/>
  <cp:lastModifiedBy>khali</cp:lastModifiedBy>
  <cp:revision>4</cp:revision>
  <dcterms:created xsi:type="dcterms:W3CDTF">2024-05-30T18:18:28Z</dcterms:created>
  <dcterms:modified xsi:type="dcterms:W3CDTF">2024-05-30T22:20:38Z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729A36C849E64F2887F9EA20C4A1131A_12</vt:lpwstr>
  </property>
  <property fmtid="{D5CDD505-2E9C-101B-9397-08002B2CF9AE}" pid="3" name="KSOProductBuildVer">
    <vt:lpwstr>1033-12.2.0.16909</vt:lpwstr>
  </property>
</Properties>
</file>